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tg"/>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72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Писари дуюм гум шуд ва ёфт шуд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Имруз</a:t>
            </a:r>
            <a:r xmlns:a="http://schemas.openxmlformats.org/drawingml/2006/main">
              <a:rPr altLang="en-US" lang="tg" sz="4000">
                <a:solidFill>
                  <a:srgbClr val="ff0000"/>
                </a:solidFill>
              </a:rPr>
              <a:t> </a:t>
            </a:r>
            <a:r xmlns:a="http://schemas.openxmlformats.org/drawingml/2006/main">
              <a:rPr altLang="ko-KR" lang="tg" sz="4000">
                <a:solidFill>
                  <a:srgbClr val="ff0000"/>
                </a:solidFill>
              </a:rPr>
              <a:t>Викторина</a:t>
            </a:r>
            <a:r xmlns:a="http://schemas.openxmlformats.org/drawingml/2006/main">
              <a:rPr altLang="en-US" lang="tg"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Падар ба писари дуюм баъди баргаштанаш чй гуна муносибат кард?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Писари дуюмро пеш кард.</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Ӯ писари дуюмро зад.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Писари дуюмро надидааст.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Писари дуюмро бо хушнудӣ истиқбол кард.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Писари дуюмро бо хушнудӣ истиқбол кард.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81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Қарздоре, ки аз даҳ ҳазор истеъдод қарздор буд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«Оё набояд ба рафиқи худ раҳм мекардӣ, ҳамон тавре ки ман ба ту раҳм кардам?»</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18:</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Марде буд, ки аз подшоҳ даҳ ҳазор талант қарздор буд. Подшоҳ ба мард раҳм кард, қарзро баргардонид.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Аммо вақте ки он мард берун рафт, яке аз рафиқонашро дид, ки аз ӯ сад динор қарздор буд. Ӯро ба даст гирифт ва аз ӯ хашмгин шуд. "Карзи манро баргардонед!"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Ва ӯ рафиқи худро ба зиндон андохт. Подшоҳ ин хабарро аз ғуломи дигараш шунид.</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Подшоҳ ба ғазаб омад ва ғуломро боз хонд. "Ман ҳамаи он қарзи шуморо бекор кардам, зеро шумо аз ман илтимос кардед. Магар набояд ба рафиқонат раҳм мекардӣ, чунон ки ман ба ту раҳм кардам?»</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гуфт: «Чунон ки Падари мо, ки дар осмон аст, шуморо бахшидааст, шумо бояд якдигарро бахшед».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Хизматгор аз қарзи хеле калон, яъне даҳ ҳазор талант пок карда шуд.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Аммо ӯ рафиқи худро, ки аз ӯ сад динор қарздор буд, набахшид.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Ин муносибати носипосист.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низ ба воситаи файз ба воситаи Исо бахшида шуда, наҷот ёфтем.</a:t>
            </a:r>
            <a:r xmlns:a="http://schemas.openxmlformats.org/drawingml/2006/main">
              <a:rPr altLang="en-US" lang="tg" sz="3200">
                <a:solidFill>
                  <a:schemeClr val="tx1">
                    <a:lumMod val="65000"/>
                    <a:lumOff val="35000"/>
                  </a:schemeClr>
                </a:solidFill>
              </a:rPr>
              <a:t> </a:t>
            </a:r>
            <a:r xmlns:a="http://schemas.openxmlformats.org/drawingml/2006/main">
              <a:rPr altLang="ko-KR" lang="tg" sz="3200">
                <a:solidFill>
                  <a:schemeClr val="tx1">
                    <a:lumMod val="65000"/>
                    <a:lumOff val="35000"/>
                  </a:schemeClr>
                </a:solidFill>
              </a:rPr>
              <a:t>Агар мо ин неъматро фаромӯш накунем, мо бояд онҳоеро, ки ба мо ситам кардаанд, бахшем.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касест, ки моро то охир мебахшад ва дӯст медорад.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Подшоҳ аз ӯ чанд пул навиштааст??</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сад динор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дусад динор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сад талант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даҳ ҳазор талант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даҳ ҳазор талант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tg" sz="4000"/>
              <a:t>Зеро ки ин писари ман мурда буд ва зинда аст; гум шуда буд ва ёфт шуд». Пас, онҳо ба ҷашн шурӯъ карданд.</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«Оё набояд ба рафиқи худ раҳм мекардӣ, ҳамон тавре ки ман ба ту раҳм кардам?»</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18:</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82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Ҳусанна ба Писари Довуд!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Мардум, ки пешопеши Ӯ мерафтанд ва аз паси онҳо фарёд мезаданд: «Ҳӯшаъно ба Писари Довуд!» «Муборак аст Он ки ба исми Худованд меояд! "Хосанна дар баландтарин!"</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tg" altLang="ko-KR" sz="2600">
                <a:solidFill>
                  <a:schemeClr val="tx1">
                    <a:lumMod val="65000"/>
                    <a:lumOff val="35000"/>
                  </a:schemeClr>
                </a:solidFill>
              </a:rPr>
              <a:t>Вақте ки Исо ба Ерусалим наздик шуд, ду шогирдашро фиристода, гуфт: «Ба деҳа биравед ва дар назди вай хареро хоҳед ёфт, ки куррааш дорад. Онҳоро кушо ва назди ман биёр».</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Ду шогирд ба деҳа даромаданд ва он чизеро, ки Исо фармуда буд, иҷро карданд.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Онҳо харро ёфтанд. "Худованд ба онҳо ниёз дорад." Он гоҳ соҳиби онҳо фавран фиристода шуд.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ба хари кӯдаке нишаст ва вориди Ерусалим шуд. Мардум, ки пешопеши Ӯ мерафтанд ва фарёд мезаданд: «Ҳӯшаъно ба Писари Довуд!»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Далели он, ки Исо ба хари кӯдак савор шуда буд ва мардум ӯро пазироӣ карданд, мувофиқи пешгӯии Китоби Муқаддас навишта шудааст. Аммо дар ин бора касе хабар надошт.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«Исо ба гӯсолаи хар савор шуд, ва мардум фарьёд заданд: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«Хусанна ба Писари Довуд!»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Ҳамаи онҳо дар Китоби Муқаддас пешгӯӣ шуда буданд.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Исо бо итоаткорӣ зиндагӣ мекард,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чунон ки дар Китоби Муқаддас навишта шудааст.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ки ба Исо пайравӣ мекунем, низ бояд итоат кунем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Каломи Худоро бодиққат.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Подшоҳи мост, ки сазовори ҳамду сано ва ҷалол аст.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tg">
                <a:solidFill>
                  <a:schemeClr val="tx1">
                    <a:lumMod val="50000"/>
                    <a:lumOff val="50000"/>
                  </a:schemeClr>
                </a:solidFill>
              </a:rPr>
              <a:t>№ 73 Каломи Худо</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tg" sz="4400"/>
              <a:t>Исо Лаъзорро аз мурдагон эҳё мекунад</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Исо ба Ерусалим чӣ савор шуд?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зодаи хар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аспи бача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кӯдаки фил</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шутури навзод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① </a:t>
            </a:r>
            <a:r xmlns:a="http://schemas.openxmlformats.org/drawingml/2006/main">
              <a:rPr altLang="ko-KR" lang="tg" sz="2800">
                <a:solidFill>
                  <a:srgbClr val="ff0000"/>
                </a:solidFill>
              </a:rPr>
              <a:t>зодаи хар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Мардум, ки пешопеши Ӯ мерафтанд ва аз паси онҳо фарёд мезаданд: «Ҳӯшаъно ба Писари Довуд!» «Муборак аст Он ки ба исми Худованд меояд! "Хосанна дар баландтарин!"</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83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Хонаи ман хонаи намоз аст.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Ба онҳо гуфт: «Навишта шудааст, ки хонаи ман хонаи намоз хонда хоҳад шуд, лекин шумо онро ба «хонаи ғоратгарон» табдил медиҳед».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ба маъбади Ерусалим даромад. Дар дохили маъбад савдогарон ва саррофони зиёде буданд.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Исо мизҳои саррофон ва курсиҳои кафтарфурӯшонро чаппа кард. Ӯ ҳамаи онҳоеро, ки дар он ҷо хариду фурӯш мекарданд, меронд.</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бо ғазаб гуфт: «Навишта шудааст, ки хонаи ман хонаи дуо номида хоҳад шуд, вале шумо онро ба ғоратгарон табдил медиҳед».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тоҷиронро аз маъбад ронда, беморонро дар маъбад шифо дод.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tg" sz="3600">
                <a:solidFill>
                  <a:schemeClr val="tx1">
                    <a:lumMod val="65000"/>
                    <a:lumOff val="35000"/>
                  </a:schemeClr>
                </a:solidFill>
              </a:rPr>
              <a:t>Маъбад, калисо ҷои ибодат ва дуо ба Худост.</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Исо аз мардуме, ки онро ба ҷои тиҷорат табдил доданд, хашмгин шуд.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Шумо барои чӣ ба калисо меоед?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Дар калисо шумо бояд бо ибодат ва дуо бо Худо мулоқот кунед.</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соҳиби калисо аст. Исо касест, ки ибодат ва дуоҳои моро аз калисо қабул мекунад.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Исо ба вай гуфт: «Ман эҳё ва ҳаёт ҳастам.</a:t>
            </a:r>
            <a:endParaRPr xmlns:a="http://schemas.openxmlformats.org/drawingml/2006/main" altLang="ko-KR" lang="en-US" sz="3600"/>
          </a:p>
          <a:p>
            <a:pPr xmlns:a="http://schemas.openxmlformats.org/drawingml/2006/main" lvl="0">
              <a:defRPr/>
            </a:pPr>
            <a:r xmlns:a="http://schemas.openxmlformats.org/drawingml/2006/main">
              <a:rPr altLang="ko-KR" lang="tg" sz="3600"/>
              <a:t>ва ҳар кӣ зиндагӣ кунад ва ба Ман имон оварад, ҳеҷ гоҳ намемирад. Оё шумо ба ин бовар мекунед?"</a:t>
            </a:r>
            <a:endParaRPr xmlns:a="http://schemas.openxmlformats.org/drawingml/2006/main" altLang="ko-KR" lang="en-US" sz="3600"/>
          </a:p>
          <a:p>
            <a:pPr xmlns:a="http://schemas.openxmlformats.org/drawingml/2006/main" lvl="0">
              <a:defRPr/>
            </a:pPr>
            <a:r xmlns:a="http://schemas.openxmlformats.org/drawingml/2006/main">
              <a:rPr altLang="ko-KR" lang="tg"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11:</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Исо киро аз маъбад берун кард?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яҳудиён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ғайрияҳудӣ</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Коҳин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Тоҷирон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Тоҷирон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Ба онҳо гуфт: «Навишта шудааст, ки хонаи ман хонаи намоз хонда хоҳад шуд, лекин шумо онро ба «хонаи ғоратгарон» табдил медиҳед».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84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пойҳои шогирдонашро шуст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Акнун, ки Ман, Худованд ва Устоди шумо, пойҳои шуморо шустам, шумо низ бояд пойҳои якдигарро бишӯед.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бо шогирдонаш зиёфати охирин хӯрд. Исо медонист, ки ин охирин хӯроки ӯ бо шогирдонаш буд.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Исо ногаҳон ба ҳавза об овард ва ӯ як-як ба шустани пойҳои шогирдонаш шурӯъ кард.</a:t>
            </a:r>
            <a:r xmlns:a="http://schemas.openxmlformats.org/drawingml/2006/main">
              <a:rPr lang="tg"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Вақте ки навбати ба Петрус расид, Петрус гуфт: «Чаро Худованд пойҳои моро мешуяд? Ман намешуям!»</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ҷавоб дод. "Агар пои туро нашуям, ману ту коре надорем, шояд ҳоло хуб нафаҳмӣ, аммо рӯзе мефаҳмӣ".</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 Пойхоятонро шустам, то ибрат бошам, минбаъд пои хамдигарро бишусед ва ба хамдигар хизмат кунед.</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tg" sz="3600">
                <a:solidFill>
                  <a:schemeClr val="tx1">
                    <a:lumMod val="65000"/>
                    <a:lumOff val="35000"/>
                  </a:schemeClr>
                </a:solidFill>
              </a:rPr>
              <a:t>Дар ҷаҳон одамони паст ба баландон хизмат мекунанд, аммо баръакс Исо пойҳои шогирдонашро шуст ва таслим шуд.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ҳаёти ӯ барои мо.</a:t>
            </a:r>
            <a:r xmlns:a="http://schemas.openxmlformats.org/drawingml/2006/main">
              <a:rPr altLang="en-US" lang="tg" sz="3600">
                <a:solidFill>
                  <a:schemeClr val="tx1">
                    <a:lumMod val="65000"/>
                    <a:lumOff val="35000"/>
                  </a:schemeClr>
                </a:solidFill>
              </a:rPr>
              <a:t> </a:t>
            </a:r>
            <a:r xmlns:a="http://schemas.openxmlformats.org/drawingml/2006/main">
              <a:rPr altLang="ko-KR" lang="tg" sz="3600">
                <a:solidFill>
                  <a:schemeClr val="tx1">
                    <a:lumMod val="65000"/>
                    <a:lumOff val="35000"/>
                  </a:schemeClr>
                </a:solidFill>
              </a:rPr>
              <a:t>Агар мо шогирдони Исо бошем, мо бояд хурсанд бошем, ки ба якдигар дар поинтар хизмат кунем, на он ки дар ҷои болотар муносибат карданро нахоҳем.</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Як рӯз ба Исо хабар расид. «Лаъзор бемор аст. Лутфан, зуд биёед ва ӯро табобат кунед».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r xmlns:a="http://schemas.openxmlformats.org/drawingml/2006/main">
              <a:rPr altLang="en-US" lang="tg" sz="3600">
                <a:solidFill>
                  <a:srgbClr val="0070c0"/>
                </a:solidFill>
              </a:rPr>
              <a:t> </a:t>
            </a:r>
            <a:r xmlns:a="http://schemas.openxmlformats.org/drawingml/2006/main">
              <a:rPr altLang="ko-KR" lang="tg" sz="3600">
                <a:solidFill>
                  <a:srgbClr val="0070c0"/>
                </a:solidFill>
              </a:rPr>
              <a:t>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одами олӣ аст, аммо ӯ ба ҷои пасттарин расидааст ва омода аст ба ҳамаи мо хизмат кунад.</a:t>
            </a:r>
            <a:r xmlns:a="http://schemas.openxmlformats.org/drawingml/2006/main">
              <a:rPr altLang="en-US" lang="t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Кӣ нагузошт, ки Исо пойҳои худро бишӯяд?</a:t>
            </a:r>
            <a:r xmlns:a="http://schemas.openxmlformats.org/drawingml/2006/main">
              <a:rPr altLang="en-US" lang="t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Ҷон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Томас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Петрус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Яҳудои Исқарьют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③ </a:t>
            </a:r>
            <a:r xmlns:a="http://schemas.openxmlformats.org/drawingml/2006/main">
              <a:rPr altLang="ko-KR" lang="tg" sz="2800">
                <a:solidFill>
                  <a:srgbClr val="ff0000"/>
                </a:solidFill>
              </a:rPr>
              <a:t>Петрус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Акнун, ки Ман, Худованд ва Устоди шумо, пойҳои шуморо шустам, шумо низ бояд пойҳои якдигарро бишӯед.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85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дар болои теппа дуо мекунад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Каме дуртар рафта, рӯй ба замин афтод ва дуо гуфт: «Падарам, агар мумкин бошад, ин коса аз Ман гирифта шавад, лекин на ончунон ки ман хоҳам, балки ба тавре ки Ту бихоҳӣ».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Матто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Пас аз хӯроки шом Исо бо шогирдонаш ба ҷое рафт, ки Ҷатсамонӣ ном дошт.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Исо ба шогирдон гуфт: «Ҷони ман аз андӯҳ то ба дараҷаи марг фаро гирифта шудааст. Дар ин ҷо бимон ва бо ман бедор бош».</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«Падари Ман, агар мумкин бошад, ин коса аз Ман гирифта шавад, лекин на ончунон ки Ман хоҳам, балки ба тавре ки Ту бихоҳӣ». Исо бо ҷидду ҷаҳд дуо гуфт. Аммо шогирдон ба хоби сахт афтоданд.</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шогирдонашро бедор карда, гуфт: «Оё натавонистед бо Ман як соат бедор бошед? Нигоҳ кунед. Ана, хиёнаткори ман меояд, то маро дастгир кунад».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охир Исо ба одамоне, ки барои дастгир кардан омада буданд, пайравӣ кард. Ин буд, ки мурдан барои пардохти гуноҳҳои мо дар салиб, чунон ки Худо мехост.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Аммо пеш аз омадани Исо, ӯ мурд.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tg" altLang="ko-KR" sz="3600">
                <a:solidFill>
                  <a:schemeClr val="tx1">
                    <a:lumMod val="65000"/>
                    <a:lumOff val="35000"/>
                  </a:schemeClr>
                </a:solidFill>
              </a:rPr>
              <a:t>Барои Исо мурдан барои пардохти гуноҳҳои мо дар салиб дардовар буд, аммо ӯ комилан итоаткор буд</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зеро ин хости Худо буд.</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Мо бояд аввал умедворем, ки дар ҳаёти мо иродаи Худо иҷро мешавад, на хости ман.</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r xmlns:a="http://schemas.openxmlformats.org/drawingml/2006/main">
              <a:rPr lang="tg" altLang="en-US" sz="3600">
                <a:solidFill>
                  <a:srgbClr val="0070c0"/>
                </a:solidFill>
              </a:rPr>
              <a:t> </a:t>
            </a:r>
            <a:r xmlns:a="http://schemas.openxmlformats.org/drawingml/2006/main">
              <a:rPr lang="tg" altLang="ko-KR" sz="3600">
                <a:solidFill>
                  <a:srgbClr val="0070c0"/>
                </a:solidFill>
              </a:rPr>
              <a:t>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дар ин сарзамин бегуноҳ аст, зеро ӯ пурра ба иродаи Худо амал мекунад.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пеш аз ҳабс шуданаш дар куҷо дуо гуфт?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Дар маъбади Ерусалим</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Ҷетсамонӣ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Ҳуҷраи болоии Марк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Кӯли Ҷалил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② </a:t>
            </a:r>
            <a:r xmlns:a="http://schemas.openxmlformats.org/drawingml/2006/main">
              <a:rPr lang="tg" altLang="ko-KR" sz="2800">
                <a:solidFill>
                  <a:srgbClr val="ff0000"/>
                </a:solidFill>
              </a:rPr>
              <a:t>Ҷетсамонӣ</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Каме дуртар рафта, рӯй ба замин афтод ва дуо гуфт: «Падарам, агар мумкин бошад, ин коса аз Ман гирифта шавад, лекин на ончунон ки ман хоҳам, балки ба тавре ки Ту бихоҳӣ».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Матто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86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дар салиб мурд.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Исо бо овози баланд хитоб кард: «Эй Падар! Рӯҳи Худро ба дасти Ту месупорам». Вакте ки ин суханро гуфт, нафаси охиринашро гирифт.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23:</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Исоро, ки аз ҷониби сарбозони румӣ асир гирифта шуда буд, дар сараш тоҷи хор мепӯшид, масхара карда, салибро бардошта бурданд ва барои ба теппа кушта шудан бурданд.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Сипас, Исо бо ду ҷинояткор дар салиб маслуб карда шуд. Мардум истода тамошо мекарданд ва ҳокимон ҳатто ӯро тамасхур мекарданд.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«Эй падар, онҳоро бубахш, зеро онҳо намедонанд, ки чӣ кор карда истодаанд». Исо барои онҳое ки ӯро куштанд, дуо гуфт.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гуфт: «Ба охир расид!» Ва Ӯ сари Худро хам кард ва рӯҳи Худро таслим кард.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tg" sz="2800">
                <a:solidFill>
                  <a:schemeClr val="tx1">
                    <a:lumMod val="65000"/>
                    <a:lumOff val="35000"/>
                  </a:schemeClr>
                </a:solidFill>
              </a:rPr>
              <a:t>Хоҳари Лаъзор ба Исо, ки дер омад, гуфт: «Исо, агар ту дар ин ҷо мебудӣ, бародарам намемурд».</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ин лахза пардаи маъбад аз боло то поён ду пора шуд. Замин ба ларза даромад ва сангҳо пора шуданд. Сарбозоне, ки Исоро маслуб карданд, инро диданд, ба ҳарос афтода, гуфтанд: «Дар ҳақиқат Ӯ Писари Худо буд!»</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tg" altLang="ko-KR" sz="3600">
                <a:solidFill>
                  <a:schemeClr val="tx1">
                    <a:lumMod val="65000"/>
                    <a:lumOff val="35000"/>
                  </a:schemeClr>
                </a:solidFill>
              </a:rPr>
              <a:t>Исои бегуноҳ азоб кашида, барои мо мурд ва барои гуноҳҳои мо пардохт.</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Аз ин рӯ, ба мо лозим нест, ки пули худамонро пардохт кунем.</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Мо ба шарофати Исо наҷот ёфтем.</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Инро лахзае хам фаромуш кардан лозим нест.</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Наҷотдиҳандаест, ки моро бо мурдан барои гуноҳҳои мо дар салиб наҷот дод.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бо кӣ маслуб карда шуд?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Шогирдон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Занон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Коҳинон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Ҷинояткорон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Ҷинояткорон</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Исо бо овози баланд хитоб кард: «Эй Падар! Рӯҳи Худро ба дасти Ту месупорам». Вакте ки ин суханро гуфт, нафаси охиринашро гирифт.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23:</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87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Қабри холӣ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Дар ин маврид вай ба ақиб гашт ва Исоро дид, ки дар он ҷо истодааст, вале нафаҳмид, ки ин Исост.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Ҷон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20:</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Марями Маҷдалия барои дидани Исои мурда ба қабр рафт. Аммо дари сангини қабр кушода буд.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Дар қабр ҷасади Исо набуд. Марям фикр мекард, ки касе ҷасади Исоро дуздидааст.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Фаришта пайдо шуда пурсид. — Чаро гиря мекунй? Марям ҷавоб дод: «Касе ҷасади Исоро дуздидааст».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Исо гуфт: «Дарвозаи сангини қабрро бардоред». Исо фармуд: «Баро, Лаъзор».</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 ҳангоме ки вай баргашт, Исо буд, ки зинда баргашт. Аммо Марям Исоро нашинохт. Вай фикр намекард, ки Исо зинда мешавад.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«Марям...» Танҳо вақте ки Исо даъват кард, Марям ӯро шинохт. "Худовандо, ту дар ҳақиқат зинда шудаӣ." Исо пас аз се рӯзи маргаш эҳё шуд.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tg" altLang="ko-KR" sz="3300">
                <a:solidFill>
                  <a:schemeClr val="tx1">
                    <a:lumMod val="65000"/>
                    <a:lumOff val="35000"/>
                  </a:schemeClr>
                </a:solidFill>
              </a:rPr>
              <a:t>Ҳеҷ кас дар ҷаҳон мурда нест</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g" altLang="ko-KR" sz="3300">
                <a:solidFill>
                  <a:schemeClr val="tx1">
                    <a:lumMod val="65000"/>
                    <a:lumOff val="35000"/>
                  </a:schemeClr>
                </a:solidFill>
              </a:rPr>
              <a:t>ва боз зинда.</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g" altLang="ko-KR" sz="3300">
                <a:solidFill>
                  <a:schemeClr val="tx1">
                    <a:lumMod val="65000"/>
                    <a:lumOff val="35000"/>
                  </a:schemeClr>
                </a:solidFill>
              </a:rPr>
              <a:t>Аммо ягона Исо, ки аз марг эҳё шуд, ҳанӯз зинда аст.</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g" altLang="ko-KR" sz="3300">
                <a:solidFill>
                  <a:schemeClr val="tx1">
                    <a:lumMod val="65000"/>
                    <a:lumOff val="35000"/>
                  </a:schemeClr>
                </a:solidFill>
              </a:rPr>
              <a:t>Китоби Муқаддас мегӯяд, ки онҳое, ки ба Исо имон доранд, низ зинда мешаванд</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g" altLang="ko-KR" sz="3300">
                <a:solidFill>
                  <a:schemeClr val="tx1">
                    <a:lumMod val="65000"/>
                    <a:lumOff val="35000"/>
                  </a:schemeClr>
                </a:solidFill>
              </a:rPr>
              <a:t>мисли Исо.</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g" altLang="ko-KR" sz="3300">
                <a:solidFill>
                  <a:schemeClr val="tx1">
                    <a:lumMod val="65000"/>
                    <a:lumOff val="35000"/>
                  </a:schemeClr>
                </a:solidFill>
              </a:rPr>
              <a:t>Пас мо набояд умеди худро аз даст диҳем</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g" altLang="ko-KR" sz="3300">
                <a:solidFill>
                  <a:schemeClr val="tx1">
                    <a:lumMod val="65000"/>
                    <a:lumOff val="35000"/>
                  </a:schemeClr>
                </a:solidFill>
              </a:rPr>
              <a:t>барои ҳаёти ҷовидонӣ.</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Худованди Ғалаба аст, ки маргро мағлуб кард ва ба ҳаёт баргашт.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Марям вақте дид, ки дар қабр Исо нест, чӣ фикр кард?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Исо эҳё шуд!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Ин қабри Исо нест!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Касе ҷасади Исоро дуздид!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Шогирдон ҷасади мурдаи Исоро хариданд!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③ </a:t>
            </a:r>
            <a:r xmlns:a="http://schemas.openxmlformats.org/drawingml/2006/main">
              <a:rPr lang="tg" altLang="ko-KR" sz="2800">
                <a:solidFill>
                  <a:srgbClr val="ff0000"/>
                </a:solidFill>
              </a:rPr>
              <a:t>Касе ҷасади Исоро дуздид!</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Дар ин маврид вай ба ақиб гашт ва Исоро дид, ки дар он ҷо истодааст, вале нафаҳмид, ки ин Исост.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Ҷон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20:</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88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ки ба осмон сууд кард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Баъди ин суханон Ӯро пеши назари онҳо бардоштанд, ва абре ӯро аз пеши назари онҳо пинҳон кард.</a:t>
            </a:r>
            <a:r xmlns:a="http://schemas.openxmlformats.org/drawingml/2006/main">
              <a:rPr lang="t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Шогирдон, ки эҳё шудани Исоро намедонистанд, тарс ва ноумедӣ фаро гирифта шуданд.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Исои эҳёшуда омада, дар миёни онҳо истода, дастҳо ва паҳлуи худро ба онҳо нишон дод ва гуфт: «Шубҳа накунед ва имон оваред».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tg" sz="2800">
                <a:solidFill>
                  <a:schemeClr val="tx1">
                    <a:lumMod val="65000"/>
                    <a:lumOff val="35000"/>
                  </a:schemeClr>
                </a:solidFill>
              </a:rPr>
              <a:t>Пас, тааҷҷубовар аст, ки пас аз се рӯзи маргаш, Лаъзор берун рафт. Мардум аз дидани ин хушҳол шуданд ва Худоро ҳамду сано хонданд.</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Сипас, Исо гуфт, ки ба назди Падари худ, Худо бармегардад ва ваъда дод, ки Рӯҳулқудсро мефиристад.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Ва Исо ба шогирдонаш фармуд, ки то охири дунё шоҳидони Ӯ бошанд, башоратро мавъиза кунанд ва каломро таълим диҳанд.</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Пас аз анҷом додани тамоми миссияҳо дар ин замин, Исо дар назди шогирдонаш ба осмон баромад. Ва ӯ ба мо ваъда дод, ки рӯзе ба ин сарзамин бармегардад.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tg" altLang="ko-KR" sz="3600">
                <a:solidFill>
                  <a:schemeClr val="tx1">
                    <a:lumMod val="65000"/>
                    <a:lumOff val="35000"/>
                  </a:schemeClr>
                </a:solidFill>
              </a:rPr>
              <a:t>Исо ба шогирдонаш фармуд, ки пеш аз он ки ба осмон сууд кунад, башоратро то ақсои замин мавъиза кунанд.</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Калисо як гурӯҳи шогирдони Исо мебошад.</a:t>
            </a:r>
            <a:r xmlns:a="http://schemas.openxmlformats.org/drawingml/2006/main">
              <a:rPr lang="tg" altLang="en-US" sz="3600">
                <a:solidFill>
                  <a:schemeClr val="tx1">
                    <a:lumMod val="65000"/>
                    <a:lumOff val="35000"/>
                  </a:schemeClr>
                </a:solidFill>
              </a:rPr>
              <a:t> </a:t>
            </a:r>
            <a:r xmlns:a="http://schemas.openxmlformats.org/drawingml/2006/main">
              <a:rPr lang="tg" altLang="ko-KR" sz="3600">
                <a:solidFill>
                  <a:schemeClr val="tx1">
                    <a:lumMod val="65000"/>
                    <a:lumOff val="35000"/>
                  </a:schemeClr>
                </a:solidFill>
              </a:rPr>
              <a:t>Чун шогирдони Исо, мо бояд дар ҳама ҷо Инҷилро мавъиза кунем. Ва мо бояд шоҳиди Исо бошем.</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ҳанӯз зинда аст, дар тарафи рости Худо нишастааст ва Ӯ мувофиқи ваъдааш ба замин бармегардад.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Исои эҳёшуда ба шогирдонаш чиро нишон дод?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Аломатҳои нохун дар дастҳо ва пойҳо</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Аломатҳои хор оҳ сари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Нишонаҳои қамчин дар қафо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Доғҳо дар рӯй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① </a:t>
            </a:r>
            <a:r xmlns:a="http://schemas.openxmlformats.org/drawingml/2006/main">
              <a:rPr lang="tg" altLang="ko-KR" sz="2800">
                <a:solidFill>
                  <a:srgbClr val="ff0000"/>
                </a:solidFill>
              </a:rPr>
              <a:t>Аломатҳои нохун дар дастҳо ва пойҳо</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Баъди ин суханон Ӯро пеши назари онҳо бардоштанд, ва абре ӯро аз пеши назари онҳо пинҳон кард.</a:t>
            </a:r>
            <a:r xmlns:a="http://schemas.openxmlformats.org/drawingml/2006/main">
              <a:rPr lang="t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89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Рӯҳулқудс омад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Ҳамаи онҳо аз Рӯҳулқудс пур шуданд ва чун Рӯҳ ба онҳо имкон дод, ба забонҳои дигар сухан гӯянд.</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Чӣ тавре ки Исо гуфт, шогирдон дар Ерусалим буданд. Вақте ки рӯзи Пантикост фаро расид, ҳама дар як ҷо ҷамъ омаданд.</a:t>
            </a:r>
            <a:r xmlns:a="http://schemas.openxmlformats.org/drawingml/2006/main">
              <a:rPr lang="t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Исо Лаъзорро ба ҳаёт баргардонд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бо каломи 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бояд рӯзе бимирем, аммо мо бояд эҳё шавем, зеро мо ба Исо имон дорем.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Шумо бояд масеҳие бошед, ки бо умеди эҳёшавӣ зиндагӣ мекунад.</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Ногох садое монанди вазидани шамоли сахт баромад ва тамоми хонаеро, ки онхо нишаста буданд, фаро гирифт.</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 он гоҳ дар сари ҳар кас забони оташе пайдо шуд ва он гоҳ ҳама аз Рӯҳулқудс пур шуданд ва ба забонҳои дигар сар карданд.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Вақте ки ҳама дар ҳайрат монданд, Петрус ба онҳо дар бораи Исо ва Инҷил мавъиза кардан гирифт.</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Одамон Инҷилро гӯш карданд, тавба карданд ва таъмид гирифтанд. Дар он рӯз зиёда аз 3000 нафар таъмид гирифтанд.</a:t>
            </a:r>
            <a:r xmlns:a="http://schemas.openxmlformats.org/drawingml/2006/main">
              <a:rPr lang="t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Исо Рӯҳулқудсро ба шогирдонаш фиристод.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Рӯҳулқудс ба Петрус ҳикмат ва қудрат дод, то хушхабарро мавъиза кунад.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Рӯҳулқудс дар дили ҳамаи онҳое, ки ба Исо имон доранд, ҷойгир аст.</a:t>
            </a:r>
            <a:r xmlns:a="http://schemas.openxmlformats.org/drawingml/2006/main">
              <a:rPr lang="tg" altLang="en-US" sz="3200">
                <a:solidFill>
                  <a:schemeClr val="tx1">
                    <a:lumMod val="65000"/>
                    <a:lumOff val="35000"/>
                  </a:schemeClr>
                </a:solidFill>
              </a:rPr>
              <a:t> </a:t>
            </a:r>
            <a:r xmlns:a="http://schemas.openxmlformats.org/drawingml/2006/main">
              <a:rPr lang="tg" altLang="ko-KR" sz="3200">
                <a:solidFill>
                  <a:schemeClr val="tx1">
                    <a:lumMod val="65000"/>
                    <a:lumOff val="35000"/>
                  </a:schemeClr>
                </a:solidFill>
              </a:rPr>
              <a:t>Фаромӯш накунед, ки Рӯҳулқудс ҳамон касест, ки ба мо ҳикмат ва далерӣ барои мавъиза кардани Инҷил медиҳад, ҳамон тавре ки ба Петрус ҳикмат ва қудрат додааст.</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Рӯҳулқудсро ба ҳамаи онҳое ки ба Ӯ имон овардаанд, мефиристад, то ба мо кӯмак кунанд.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Рӯҳулқудс омад, онҳо чӣ шуниданд?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садои карнай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раъд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вазидани шамоли сахт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садои дуоҳо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③ </a:t>
            </a:r>
            <a:r xmlns:a="http://schemas.openxmlformats.org/drawingml/2006/main">
              <a:rPr lang="tg" altLang="ko-KR" sz="2800">
                <a:solidFill>
                  <a:srgbClr val="ff0000"/>
                </a:solidFill>
              </a:rPr>
              <a:t>вазидани шамоли сахт</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Ҳамаи онҳо аз Рӯҳулқудс пур шуданд ва чун Рӯҳ ба онҳо имкон дод, ба забонҳои дигар сухан гӯянд.</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90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Филиппус Инҷилро ба Эфиопия гуфт</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Он гоҳ Филиппус аз ҳамон порчаи Навиштаҳо оғоз кард ва ба ӯ хушхабарро дар бораи Исо гуфт.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8:</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tg" sz="4000"/>
              <a:t>Зеро ки ин писари ман мурда буд ва зинда аст; гум шуда буд ва ёфт шуд». Пас, онҳо ба ҷашн шурӯъ карданд.</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устоди ҳаёт аст, ки мурдагонро бармегардонад.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Рӯзе фариштаи Худованд ба Филиппус, ки ба Исо имон дошт, гуфт: «Ба ҷануб ба роҳ бирав, яъне роҳи биёбон».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tg" altLang="ko-KR" sz="3100">
                <a:solidFill>
                  <a:schemeClr val="tx1">
                    <a:lumMod val="65000"/>
                    <a:lumOff val="35000"/>
                  </a:schemeClr>
                </a:solidFill>
              </a:rPr>
              <a:t>Чуноне ки фаришта гуфт, ӯ ба биёбони ҷанубӣ баромад. Ӯ ҳайрон шуд, ки чаро фаришта ӯро фиристод </a:t>
            </a:r>
            <a:r xmlns:a="http://schemas.openxmlformats.org/drawingml/2006/main">
              <a:rPr lang="tg"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он вақт хоҷасаро, ки пули кишвари Эфиопияро сарварӣ мекард, дар вагон нишаста, навиштаҳои пайғамбар Ишаъёро мехонд. Филипп наздик омада пурсид. "Оё шумо чӣ мехонед?"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"Чӣ тавр метавонам онро бифаҳмам" гуфт ӯ, "магар касе инро ба ман фаҳмонад?" Филиппус аз ҳамон порчаи Навиштаҳо оғоз кард ва ба ӯ хушхабарро дар бораи Исо гуфт.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Пас аз он ки ҳабашӣ Исоро қабул кард, ӯ хушбахтона ба кишвари худ баргашт. Филиппус ба Рӯҳулқудс ташаккур гуфт, ки ӯро ба он ҷо мебарад.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Филиппус пурра фаҳмида наметавонист, вале фармони Рӯҳулқудсро иҷро кард. Ҳамин тавр, ӯ метавонист ба Эфиопия Инҷилро мавъиза кунад.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Баъзан мо ба вазъияте дучор мешавем, ки мо намефаҳмем.</a:t>
            </a:r>
            <a:r xmlns:a="http://schemas.openxmlformats.org/drawingml/2006/main">
              <a:rPr lang="tg" altLang="en-US" sz="3200">
                <a:solidFill>
                  <a:schemeClr val="tx1">
                    <a:lumMod val="65000"/>
                    <a:lumOff val="35000"/>
                  </a:schemeClr>
                </a:solidFill>
              </a:rPr>
              <a:t> </a:t>
            </a:r>
            <a:r xmlns:a="http://schemas.openxmlformats.org/drawingml/2006/main">
              <a:rPr lang="tg" altLang="ko-KR" sz="3200">
                <a:solidFill>
                  <a:schemeClr val="tx1">
                    <a:lumMod val="65000"/>
                    <a:lumOff val="35000"/>
                  </a:schemeClr>
                </a:solidFill>
              </a:rPr>
              <a:t>Аммо агар шумо ба Худо таваккал кунед ва ҳатто дар ҳамон лаҳза ба Ӯ дар Рӯҳулқудс итоат кунед, шумо низ метавонед марди имондор бошед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ки хушхабарро мавъиза мекунанд.</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шахсест, ки муносибатеро, ки мо бояд бо ӯ вохӯрем, роҳбарӣ мекунад.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Хоҷаи эфиопӣ, ки Филиппус дар назди ӯ вохӯрд, чӣ буд?</a:t>
            </a:r>
            <a:r xmlns:a="http://schemas.openxmlformats.org/drawingml/2006/main">
              <a:rPr lang="t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Ӯ сарварии артиш буд.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Ӯ ошпази кишвари худ буд.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Ӯ</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буд</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дар</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заряд</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аз</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вай</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кишвар</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пул.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Ӯ ибодати кишварро назорат мекард.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③ </a:t>
            </a:r>
            <a:r xmlns:a="http://schemas.openxmlformats.org/drawingml/2006/main">
              <a:rPr lang="tg" altLang="ko-KR" sz="2800">
                <a:solidFill>
                  <a:srgbClr val="ff0000"/>
                </a:solidFill>
              </a:rPr>
              <a:t>Сардори пули кишвараш буд.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Он гоҳ Филиппус аз ҳамон порчаи Навиштаҳо оғоз кард ва ба ӯ хушхабарро дар бораи Исо гуфт.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8:</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91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Шоул бо Исо</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Аз замони марги Лаъзор ҳангоми омадани Исо чанд рӯз гузашт?</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як рӯз</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ду рӯз</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се рӯз</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чор рӯз</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③ </a:t>
            </a:r>
            <a:r xmlns:a="http://schemas.openxmlformats.org/drawingml/2006/main">
              <a:rPr altLang="ko-KR" lang="tg" sz="2800">
                <a:solidFill>
                  <a:srgbClr val="ff0000"/>
                </a:solidFill>
              </a:rPr>
              <a:t>се рӯз</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tg" altLang="ko-KR" sz="3600"/>
              <a:t>Ӯ ба замин афтод ва овозе шунид, ки ба ӯ мегуфт: «Шоул, Шоул, чаро маро таъқиб мекунӣ?»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Шоул ном марде буд, ки аз онҳое ки ба Исо имон меоварданд, нафрат дошт ва аз калисо нафрат дошт.</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Шоул аз Исо чунон нафрат дошт, ки барои дастгир кардани масеҳиён ба Димишқ рафт.</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Чун дар сафараш ба Димишқ наздик шуд, ногаҳон нуре аз осмон дар атрофаш дурахшид. Ӯ овозеро шунид: «Шоул, Шоул! Чаро маро таъқиб мекунӣ?»</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«Ту кистӣ, Худовандо?» — пурсид Шоул. «Ман Исо ҳастам, ки шумо Ӯро таъқиб мекунед». Шоул аз зинда будани Исо дар ҳайрат монд. Ӯ фикр мекард, ки Исо мурдааст.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Шоул, ки бо Исо вохӯрд, одами нав шуд. Ҳамин тавр, ӯ Павлуси расул шуд, ки барои мавъиза кардани Инҷил ба ғайрияҳудиён заҳмат кашид ва китобҳои зиёди Китоби Муқаддас навишт.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Шоул шахсе буд, ки калисоро таъқиб мекард, аммо Худо ӯро расул номид.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Шоул, ки бо Исо вохӯрд, аз пештара тамоман дигар зиндагӣ мекард.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Шумо чӣ гуна тағирот ворид кардед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вақте ки шумо бо Исо вохӯред?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Онҳое, ки бо Исо вомехӯранд, бояд аз ҳарвақта дигар зиндагӣ кунанд.</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шахсест, ки одамони бади мисли Шоулро мебахшад ва онҳоро даъват мекунад ва онҳоро ҳамчун коргар таъин мекунад.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Чаро Шоул ба Димишқ рафт?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Барои ҳабс кардани масеҳиён.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Барои сафар кардан.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Ибодат кардан.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Барои мавъиза кардани Инҷил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① </a:t>
            </a:r>
            <a:r xmlns:a="http://schemas.openxmlformats.org/drawingml/2006/main">
              <a:rPr lang="tg" altLang="ko-KR" sz="2800">
                <a:solidFill>
                  <a:srgbClr val="ff0000"/>
                </a:solidFill>
              </a:rPr>
              <a:t>Барои ҳабс кардани масеҳиён.</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tg" altLang="ko-KR" sz="3600"/>
              <a:t>Ӯ ба замин афтод ва овозе шунид, ки ба ӯ мегуфт: «Шоул, Шоул, чаро маро таъқиб мекунӣ?»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Исо ба вай гуфт: «Ман эҳё ва ҳаёт ҳастам.</a:t>
            </a:r>
            <a:endParaRPr xmlns:a="http://schemas.openxmlformats.org/drawingml/2006/main" altLang="ko-KR" lang="en-US" sz="3600"/>
          </a:p>
          <a:p>
            <a:pPr xmlns:a="http://schemas.openxmlformats.org/drawingml/2006/main" lvl="0">
              <a:defRPr/>
            </a:pPr>
            <a:r xmlns:a="http://schemas.openxmlformats.org/drawingml/2006/main">
              <a:rPr altLang="ko-KR" lang="tg" sz="3600"/>
              <a:t>ва ҳар кӣ зиндагӣ кунад ва ба Ман имон оварад, ҳеҷ гоҳ намемирад. Оё шумо ба ин бовар мекунед?"</a:t>
            </a:r>
            <a:endParaRPr xmlns:a="http://schemas.openxmlformats.org/drawingml/2006/main" altLang="ko-KR" lang="en-US" sz="3600"/>
          </a:p>
          <a:p>
            <a:pPr xmlns:a="http://schemas.openxmlformats.org/drawingml/2006/main" lvl="0">
              <a:defRPr/>
            </a:pPr>
            <a:r xmlns:a="http://schemas.openxmlformats.org/drawingml/2006/main">
              <a:rPr altLang="ko-KR" lang="tg"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11:</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92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Дӯсти хуби Павлус, Барнаббо.</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Аммо Барнаббо ӯро гирифта, назди ҳаввориён овард. Ӯ ба онҳо нақл кард, ки чӣ тавр Шоул дар сафараш Худовандро дидааст ва Худованд бо ӯ сухан гуфтааст ва чӣ гуна ӯ дар Димишқ ба исми Исо нотарсона мавъиза кардааст.</a:t>
            </a:r>
            <a:r xmlns:a="http://schemas.openxmlformats.org/drawingml/2006/main">
              <a:rPr lang="t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Павлус пас аз вохӯрӣ бо Исо, ӯ мехост бо шогирдони Исо вохӯрад.</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Аммо шогирдони Исо аз Павлус метарсиданд. Зеро онҳо намедонистанд, ки Павлус пас аз вохӯрии Исо ба Исо имон овард.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Барнаббо ба Павлус кӯмак кард. "Вай воқеан бо Исо вохӯрд ва тамоман дигар шуд!"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«Ман инчунин дидаам, ки Павлус дар Димишқ мавъиза мекард, ки ба он ҷо барои боздошти масеҳиён рафта буд! Шогирдон ба осонӣ бо Павлус дӯст шуданд.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Баъд аз он, Барнаббо ва Павлус дӯстони хуб шуданд ва барои мавъиза кардани хушхабар дар саросари ҷаҳон сафар карданд.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Павлус, ки калисоро таъқиб мекард, бо Исо вохӯрд ва одами нав шуд, вале одамон ба ӯ бовар накарданд.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Аммо Худо Барнабборо тайёр карда, ӯро офарид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ҳамкори хуби Павлус.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Мисли Павлус ва Барнаббо, мо бояд дӯстони хуби имон бошем ва ба ҳамдигар кӯмак кунем.</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ба мо дӯстеро мефиристад, ки дар вақти душворӣ ба мо кӯмак карда метавонад.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Кӣ ба Павлус кӯмак кард ва ҳангоми дар душворӣ дучор шуданаш дӯст шуд?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Петрус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Юҳанно</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Барнаббо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Филипп</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③ </a:t>
            </a:r>
            <a:r xmlns:a="http://schemas.openxmlformats.org/drawingml/2006/main">
              <a:rPr lang="tg" altLang="ko-KR" sz="2800">
                <a:solidFill>
                  <a:srgbClr val="ff0000"/>
                </a:solidFill>
              </a:rPr>
              <a:t>Барнаббо</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74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Тағйирёбии Исо</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Аммо Барнаббо ӯро гирифта, назди ҳаввориён овард. Ӯ ба онҳо нақл кард, ки чӣ тавр Шоул дар сафараш Худовандро дидааст ва Худованд бо ӯ сухан гуфтааст ва чӣ гуна ӯ дар Димишқ ба исми Исо нотарсона мавъиза кардааст.</a:t>
            </a:r>
            <a:r xmlns:a="http://schemas.openxmlformats.org/drawingml/2006/main">
              <a:rPr lang="t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93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Доркас, ки ба ҳаёт баргашт.</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Петрус ҳамаро аз ҳуҷра берун кард; баъд зону зада дуо кард. Ба суи зани мурда ру оварда гуфт: «Эй Тобито, бархез». Вай чашмонашро кушод ва Петрусро дида, аз ҷой нишаст.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Дорка ном шогирде буд, ки ҳамеша некӣ мекард ва ба камбағалон кӯмак мекард.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Тақрибан дар ҳамон вақт ӯ бемор шуд ва мурд. Ҳамсояҳои ӯ хеле ғамгин шуданд ва Петрусро баргардонданд.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Вақте ки Петрус омад, ҳар касе, ки аз ӯ кӯмак карда буд, гиря мекард ва либоси тӯҳфа гирифтаашро нишон медод.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Петрус ҳамаро аз ҳуҷра берун кард; баъд ба зону зада дуо кард.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«Доркас, бархез!» гуфт Петрус. Вай чашмонашро кушод ва Петрусро дид. Инро дида, ҳама шод шуданд ва мардуми зиёде дар он деҳа ба Исо имон оварданд.</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Петрус шогирди Исо буд ва ӯ тавонист он чизеро, ки Исо кард, иҷро кунад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вақте ки ӯ дар ин замин буд.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000">
                <a:solidFill>
                  <a:schemeClr val="tx1">
                    <a:lumMod val="65000"/>
                    <a:lumOff val="35000"/>
                  </a:schemeClr>
                </a:solidFill>
              </a:rPr>
              <a:t>Исо ба шогирдонаш гуфт, ки онҳо низ ҳамон кореро, ки ӯ мекард, хоҳанд кард.</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tg" altLang="ko-KR" sz="3000">
                <a:solidFill>
                  <a:schemeClr val="tx1">
                    <a:lumMod val="65000"/>
                    <a:lumOff val="35000"/>
                  </a:schemeClr>
                </a:solidFill>
              </a:rPr>
              <a:t>Мо шогирдони Исо ҳастем.</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tg" altLang="ko-KR" sz="3000">
                <a:solidFill>
                  <a:schemeClr val="tx1">
                    <a:lumMod val="65000"/>
                    <a:lumOff val="35000"/>
                  </a:schemeClr>
                </a:solidFill>
              </a:rPr>
              <a:t>Мо бояд омӯзем ва ба ёд орем, ки Исо дар ин сарзамин чӣ кор карда буд ва ҳамон корҳоеро, ки Исо кардааст, кунем.</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ба шогирдонаш қувват мебахшад, то онҳо хушхабарро мавъиза кунанд.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Дар он ҷо Ӯ дар пеши назари онҳо дигаргун шуд. Руяш чун офтоб медурахшид, либосаш чун нур сафед шуд.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17:</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Петрус ба Дорка омад, одамон ғамгин шуданд ва ба ӯ чӣ нишон доданд?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Либосҳое, ки Доркас сохта буд.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Хӯрокҳое, ки Доркас тайёр карда буд.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Писари Дорка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Номаи Дорка.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① </a:t>
            </a:r>
            <a:r xmlns:a="http://schemas.openxmlformats.org/drawingml/2006/main">
              <a:rPr lang="tg" altLang="ko-KR" sz="2800">
                <a:solidFill>
                  <a:srgbClr val="ff0000"/>
                </a:solidFill>
              </a:rPr>
              <a:t>Либосҳое, ки Доркас сохта буд.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Петрус ҳамаро аз ҳуҷра берун кард; баъд зону зада дуо кард. Ба суи зани мурда ру оварда гуфт: «Эй Тобито, бархез». Вай чашмонашро кушод ва Петрусро дида, аз ҷой нишаст.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9:</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94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Корнилюс, як ғайрияҳудӣ наҷотёфта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Имонони хатнашудае, ки бо Петрус омада буданд, дар ҳайрат монданд, ки атои Рӯҳулқудс ҳатто бар ғайрияҳудиён рехта шудааст.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Аъмол 10:</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tg" altLang="ko-KR" sz="2500">
                <a:solidFill>
                  <a:schemeClr val="tx1">
                    <a:lumMod val="65000"/>
                    <a:lumOff val="35000"/>
                  </a:schemeClr>
                </a:solidFill>
              </a:rPr>
              <a:t>Дар Қайсария Корнилюс ном марде буд, ки мирисад дар полки итолиёвӣ маъруф буд.</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tg" altLang="ko-KR" sz="2500">
                <a:solidFill>
                  <a:schemeClr val="tx1">
                    <a:lumMod val="65000"/>
                    <a:lumOff val="35000"/>
                  </a:schemeClr>
                </a:solidFill>
              </a:rPr>
              <a:t>Ӯ ва тамоми хонадонаш парҳезгор ва парҳезгор буданд. ба ниёзмандон саховатмандӣ медод ва пайваста ба Худо дуо мекард.</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Рӯзе Корнилюс ҳангоми дуо садои Худоро шунид. «Одамонро ба шахсе фиристед, ки Петрус ном дошта бошанд».</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tg" altLang="ko-KR" sz="2400">
                <a:solidFill>
                  <a:schemeClr val="tx1">
                    <a:lumMod val="65000"/>
                    <a:lumOff val="35000"/>
                  </a:schemeClr>
                </a:solidFill>
              </a:rPr>
              <a:t>Дар он вақт Петрус низ дар дуо рӯъё дид. Худо ба ӯ аз осмон ҳайвоноте дод, ки яҳудиён наметавонистанд бихӯранд ва ба ӯ фармуд, ки бихӯрад.</a:t>
            </a:r>
            <a:r xmlns:a="http://schemas.openxmlformats.org/drawingml/2006/main">
              <a:rPr lang="tg" altLang="en-US" sz="2400">
                <a:solidFill>
                  <a:schemeClr val="tx1">
                    <a:lumMod val="65000"/>
                    <a:lumOff val="35000"/>
                  </a:schemeClr>
                </a:solidFill>
              </a:rPr>
              <a:t> </a:t>
            </a:r>
            <a:r xmlns:a="http://schemas.openxmlformats.org/drawingml/2006/main">
              <a:rPr lang="tg" altLang="ko-KR" sz="2400">
                <a:solidFill>
                  <a:schemeClr val="tx1">
                    <a:lumMod val="65000"/>
                    <a:lumOff val="35000"/>
                  </a:schemeClr>
                </a:solidFill>
              </a:rPr>
              <a:t>«Он чиро, ки Худо пок кардааст, ҳаром нагӯед».</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Ниҳоят, Петрус ба одамоне, ки Корнилюс фиристода буд, пайравӣ карда, ба хонаи Корнилюс рафт.</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tg" altLang="ko-KR" sz="2400">
                <a:solidFill>
                  <a:schemeClr val="tx1">
                    <a:lumMod val="65000"/>
                    <a:lumOff val="35000"/>
                  </a:schemeClr>
                </a:solidFill>
              </a:rPr>
              <a:t>Петрус ба онҳо Исо ва Инҷилро ба Корнилюс ва оилаи ӯ мавъиза кард. Он гоҳ Рӯҳи Муқаддас бар онҳо нозил шуд. Вай ба ин нигох карда фахмид; "Ҳатто ғайрияҳудиён метавонанд наҷот ёбанд, агар онҳо ба Исо имон оваранд!"</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tg" altLang="ko-KR" sz="3400">
                <a:solidFill>
                  <a:schemeClr val="tx1">
                    <a:lumMod val="65000"/>
                    <a:lumOff val="35000"/>
                  </a:schemeClr>
                </a:solidFill>
              </a:rPr>
              <a:t>Петрус фикр мекард, ки танҳо яҳудиён метавонанд ба Исо имон оваранд ва наҷот ёбанд.</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tg" altLang="ko-KR" sz="3400">
                <a:solidFill>
                  <a:schemeClr val="tx1">
                    <a:lumMod val="65000"/>
                    <a:lumOff val="35000"/>
                  </a:schemeClr>
                </a:solidFill>
              </a:rPr>
              <a:t>Аммо Инҷили Худо ҳеҷ гуна табъиз дар байни тамоми мардуми ҷаҳон надорад.</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tg" altLang="ko-KR" sz="3400">
                <a:solidFill>
                  <a:schemeClr val="tx1">
                    <a:lumMod val="65000"/>
                    <a:lumOff val="35000"/>
                  </a:schemeClr>
                </a:solidFill>
              </a:rPr>
              <a:t>Мо бояд ба ҳама дар ҷаҳон Инҷилро мавъиза кунем, то ки онҳо наҷот ёбанд.</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Петрус, Яъқуб ва Юҳанноро бо худ гирифт ва онҳоро танҳо ба кӯҳи баланд бурд.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ба ҳар касе, ки ба Ӯ имон дорад, новобаста аз миллат ва мақом наҷот медиҳад.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Ҳангоми дуо Петрус кадом рӯъёро дид?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Исо аз осмон фуруд омад.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Китоби Муқаддас аз осмон нозил мешавад.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Фариштагон аз осмон фуруд меоянд.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Ҳайвонҳое, ки яҳудиён хӯрда наметавонанд, аз осмон фуруд омадаанд.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Ҳайвонҳое, ки яҳудиён хӯрда наметавонанд, аз осмон фуруд омадаанд.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Имонони хатнашудае, ки бо Петрус омада буданд, дар ҳайрат монданд, ки атои Рӯҳулқудс ҳатто бар ғайрияҳудиён рехта шудааст.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Аъмол 10:</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95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Сурудхои суруд</a:t>
            </a:r>
            <a:endParaRPr xmlns:a="http://schemas.openxmlformats.org/drawingml/2006/main" lang="en-US" altLang="ko-KR" sz="4000"/>
          </a:p>
          <a:p>
            <a:pPr xmlns:a="http://schemas.openxmlformats.org/drawingml/2006/main" algn="ctr">
              <a:defRPr/>
            </a:pPr>
            <a:r xmlns:a="http://schemas.openxmlformats.org/drawingml/2006/main">
              <a:rPr lang="tg" altLang="ko-KR" sz="4000"/>
              <a:t>ҳатто дар зиндон</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tg" altLang="ko-KR" sz="3600"/>
              <a:t>Тақрибан нисфи шаб Павлус ва Сило дуо мегуфтанд ва Худоро мадҳ мехонданд, ва дигар маҳбусон ба онҳо гӯш медоданд.</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ва Сило тамоми кори аз дасташон меомадаро карданд, то дар Филипп хушхабарро мавъиза кунанд. Аммо одамоне, ки аз ин нафрат доштанд, Павлус ва Силоро зада, ба зиндон андохтанд.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ва Сило ҳатто дар зиндон дуо мекарданд ва Худоро ҳамду сано мегуфтанд. Ҳама дар маҳбас ба ин гӯш медоданд.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Баъд ногахон чунон заминларзаи сахте ба амал омад, ки тамоми дархои зиндон кушода шуданд. Зиндонбон хеле нигарон буд, зеро гумон мекард, ки маҳбусон фирор кардаанд.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фарьёд зад: «Хавотир нашав! Мо ҳама дар ин ҷо ҳастем!» "Ҷаноб, ман чӣ кор кунам, то наҷот ёбам?" — пурсид зиндонбон.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"Ба Исои Худованд имон оваред. Он гоҳ шумо ва оилаатон наҷот хоҳед ёфт!" Дар он соати шаб зиндонбон онҳоро гирифта, захмҳои онҳоро шуст; пас дарҳол ӯ ва тамоми оилааш таъмид гирифтанд.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Дар он ҷо Ӯ дар пеши назари онҳо дигаргун шуд. Руяш чун офтоб медурахшид, либосаш чун нур сафед шуд.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tg" altLang="ko-KR" sz="2900">
                <a:solidFill>
                  <a:schemeClr val="tx1">
                    <a:lumMod val="65000"/>
                    <a:lumOff val="35000"/>
                  </a:schemeClr>
                </a:solidFill>
              </a:rPr>
              <a:t>Павлус ва Сило ноумед нашуда, дуо ва ҳамду сано хонданд,</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g" altLang="ko-KR" sz="2900">
                <a:solidFill>
                  <a:schemeClr val="tx1">
                    <a:lumMod val="65000"/>
                    <a:lumOff val="35000"/>
                  </a:schemeClr>
                </a:solidFill>
              </a:rPr>
              <a:t>гарчанде ки онхоро то катл зада буданд.</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g" altLang="ko-KR" sz="2900">
                <a:solidFill>
                  <a:schemeClr val="tx1">
                    <a:lumMod val="65000"/>
                    <a:lumOff val="35000"/>
                  </a:schemeClr>
                </a:solidFill>
              </a:rPr>
              <a:t>Сипас Худо дари зиндонро кушод ва ба онҳо имконият дод, ки башоратро мавъиза кунанд</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g" altLang="ko-KR" sz="2900">
                <a:solidFill>
                  <a:schemeClr val="tx1">
                    <a:lumMod val="65000"/>
                    <a:lumOff val="35000"/>
                  </a:schemeClr>
                </a:solidFill>
              </a:rPr>
              <a:t>ба зиндонбон ва оилаи ӯ.</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g" altLang="ko-KR" sz="2900">
                <a:solidFill>
                  <a:schemeClr val="tx1">
                    <a:lumMod val="65000"/>
                    <a:lumOff val="35000"/>
                  </a:schemeClr>
                </a:solidFill>
              </a:rPr>
              <a:t>Ҳолатҳое мешаванд, ки мо низ ба мушкил дучор мешавем.</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g" altLang="ko-KR" sz="2900">
                <a:solidFill>
                  <a:schemeClr val="tx1">
                    <a:lumMod val="65000"/>
                    <a:lumOff val="35000"/>
                  </a:schemeClr>
                </a:solidFill>
              </a:rPr>
              <a:t>Ва агар худро ноумед накунед ва ба намозу ҳамду сано равед, Худо шуморо наҷот медиҳад</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g" altLang="ko-KR" sz="2900">
                <a:solidFill>
                  <a:schemeClr val="tx1">
                    <a:lumMod val="65000"/>
                    <a:lumOff val="35000"/>
                  </a:schemeClr>
                </a:solidFill>
              </a:rPr>
              <a:t>ба таври аҷиб.</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ба ман қувват мебахшад, ки ҳама душвориҳо ва душвориҳоро паси сар кунам.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Павлус ва Сило дар зиндон чӣ кор карданд?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Онҳо гиря мекарданд.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Онҳо барои ҷони худ гадоӣ карданд.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Онҳо ноумед шуданд.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Онҳо дуо мегуфтанд ва суруд мехонданд.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Онҳо дуо мегуфтанд ва суруд мехонданд.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tg" altLang="ko-KR" sz="3600"/>
              <a:t>Тақрибан нисфи шаб Павлус ва Сило дуо мегуфтанд ва Худоро мадҳ мехонданд, ва дигар маҳбусон ба онҳо гӯш медоданд.</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96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Павлус ба Подшоҳ Инҷилро мавъиза кард</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Павлус ҷавоб дод: «Кӯтоҳ ё дуру дароз — аз Худо хоҳиш мекунам, ки на танҳо шумо, балки ҳамаи онҳое ки имрӯз маро гӯш мекунанд, ҳамон гунае шаванд, ки ман ҳастам, ба ҷуз ин занҷирҳо».</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хушхабарро мавъиза кард ва дар ниҳоят дар Ерусалим маҳбус шуд. Подшоҳ Агриппа дар бораи гуноҳҳои Павлуси маҳбус пурсид.</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"Шумо иҷозат доред, ки аз номи худ гап занед!" Агриппа ба Павлус вақт дод, то ҳимояашро оғоз кунад.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аз фурсат истифода бурда, хушхабарро мавъиза кунад. — Эй подшоҳ, умедворам, ки ту мисли ман бошӣ, ҷуз ин занҷирҳо!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Подшоҳ дар Павлус гуноҳе наёфт. Павлус мехост, ки ба Рум равад ва ба император Инҷилро мавъиза кунад.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Дар ҳамин вақт Мусо ва Илёс дар пеши онҳо пайдо шуданд, ки бо Исо сӯҳбат мекарданд.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ниҳоят, Павлус ба императори Рум муроҷиат кард. Павлус чун маҳбус ба қаиқ савор шуда, назди императори Рум рафт.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Павлус маҳбус буд, вале ӯ хушхабарро бо ифтихор мавъиза мекард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дар назди подшоҳи худ озмоиш мекунад.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Зеро ӯ аз Инҷил шарм надошт ва бовар дошт, ки ин ҳақиқати пурифтихор аст.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Ба мо лозим аст, ки ба ҳар касе ки мо вохӯрем, бо боварӣ ва далерона Инҷили Исоро мавъиза карда тавонем.</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аз баландтарин одами ҷаҳон хеле баландтар аст.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подшоҳи озмоишии Павлус ба ӯ имкони суханронӣ дод, Павлус чӣ кор кард?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Ӯ Инҷили Исоро мавъиза мекард.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Вай шахси бадро айбдор кард.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Ӯ хостааст, ки ӯро озод кунанд.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Ӯ дуо мекард ва сурудҳо месуруд.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① </a:t>
            </a:r>
            <a:r xmlns:a="http://schemas.openxmlformats.org/drawingml/2006/main">
              <a:rPr lang="tg" altLang="ko-KR" sz="2800">
                <a:solidFill>
                  <a:srgbClr val="ff0000"/>
                </a:solidFill>
              </a:rPr>
              <a:t>Ӯ Инҷили Исоро мавъиза мекард.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Павлус ҷавоб дод: «Кӯтоҳ ё дуру дароз — аз Худо хоҳиш мекунам, ки на танҳо шумо, балки ҳамаи онҳое ки имрӯз маро гӯш мекунанд, ҳамон гунае шаванд, ки ман ҳастам, ба ҷуз ин занҷирҳо».</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97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Кишти ғарқ мешавад!</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ва гуфт: «Натарс, Павлус! Шумо бояд дар назди қайсар мурофиа кунед; ва Худо ба лутфу марҳамат ҷони ҳамаи онҳоеро, ки бо ту дар киштӣ буданд, ато кардааст».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27:</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Павлусро ҳамроҳи маҳбусони дигар бо киштӣ ба Рум бурданд.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Аммо дар асари тӯфон дар киштӣ хатари ғарқ шудан қарор дошт. Ҳама аз тарс ларзиданд.</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ба Худо дуо гуфт ва ба одамон гуфт. — Натарс, Худо гуфтааст, ки касе намемирад.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Овозе аз абр гуфт: «Ин Писари Ман аст, ки Ӯро дӯст медорам; аз ӯ ман хушҳолам. Ӯро гӯш кунед!»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Киштӣ ғарқ шуд, аммо тавре ки Павлус гуфт, одамон метавонистанд ба ҷазира бе марг фуроянд.</a:t>
            </a:r>
            <a:r xmlns:a="http://schemas.openxmlformats.org/drawingml/2006/main">
              <a:rPr lang="tg"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Павлус дар ҷазира Исоро мавъиза карда, Худоро ҷалол дод.</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Павлус дуо мекард ва дигаронро рӯҳбаланд мекард, ҳатто дар вақти бӯҳрон, вақте ки киштӣ ғарқ шуданаш буд.</a:t>
            </a:r>
            <a:r xmlns:a="http://schemas.openxmlformats.org/drawingml/2006/main">
              <a:rPr lang="tg" altLang="en-US" sz="3200">
                <a:solidFill>
                  <a:schemeClr val="tx1">
                    <a:lumMod val="65000"/>
                    <a:lumOff val="35000"/>
                  </a:schemeClr>
                </a:solidFill>
              </a:rPr>
              <a:t> </a:t>
            </a:r>
            <a:r xmlns:a="http://schemas.openxmlformats.org/drawingml/2006/main">
              <a:rPr lang="tg" altLang="ko-KR" sz="3200">
                <a:solidFill>
                  <a:schemeClr val="tx1">
                    <a:lumMod val="65000"/>
                    <a:lumOff val="35000"/>
                  </a:schemeClr>
                </a:solidFill>
              </a:rPr>
              <a:t>Дар охир, ҳама наҷот ёфтанд,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ҳамон тавре ки Павлус гуфт.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Халқи Худо барои расонидани иродаи Худо ба ҷаҳон тавассути дуо ва хушхабари наҷоти Худо масъуланд.</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соҳиби тамоми ҳаёти ҷаҳон аст. Ҳеҷ чиз бе иҷозати ӯ намемирад.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киштӣ ба тӯфон дучор шуд, Павлус чӣ кор кард?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Ӯ гиря кард.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Ӯ ба баҳр ҷаҳида.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Вай ба мукобили лётчик чангид.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Ӯ ба Худо дуо кард.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Ӯ ба Худо дуо кард.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ва гуфт: «Натарс, Павлус! Шумо бояд дар назди қайсар мурофиа кунед; ва Худо ба лутфу марҳамат ҷони ҳамаи онҳоеро, ки бо ту дар киштӣ буданд, ато кардааст».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Амалҳо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27:</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98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Даъвати Павлус барои Онисимус</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Барои писарам Онисимус, ки дар занҷирҳоям писари ман шуд, ба шумо муроҷиат мекунам.</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Филемӯн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Онисимус хизматгори Филемӯн буд. Аммо ӯ бе иҷозати оғои худ пинҳонӣ ба Рум рафт.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Онисимус бо Павлус, ки дар Рум зиндонӣ буд, вохӯрд. Павлус ба ӯ башорат дод ва ӯ ба Исо имон овард.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Чун инро шуниданд, ба ҳарос афтода, рӯй ба замин афтоданд. Исо гуфт: «Натарс». Вақте ки онҳо ба боло нигаристанд, ба ҷуз Исо касеро надиданд.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ба Онисимус гуфт, ки ба назди оғояш Филемӯн баргардад ва бахшиш пурсад. Ва Павлус ба Онисимус гуфт, ки ҳамчун имон ба Исо зиндагӣ кунад.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Онисимус хавотир буд. Зеро он вакт хизматгори фирориро сохибаш кушта буд.</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барои Онисимус ба оғои худ Филемӯн нома навишт, то ӯро бубахшад. Ин нома дар Библия «Филимӯн» аст.</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Павлус муносибати вайроншудаи байни Онисимус ва Филемӯнро барқарор кард. Онисимус аз Филемӯн бахшиш пурсид ва Филемӯн Онисимусро бахшид.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Мо бояд бахшиш пурсем, агар ягон кори нодуруст карда бошем.</a:t>
            </a:r>
            <a:r xmlns:a="http://schemas.openxmlformats.org/drawingml/2006/main">
              <a:rPr lang="tg" altLang="en-US" sz="3200">
                <a:solidFill>
                  <a:schemeClr val="tx1">
                    <a:lumMod val="65000"/>
                    <a:lumOff val="35000"/>
                  </a:schemeClr>
                </a:solidFill>
              </a:rPr>
              <a:t> </a:t>
            </a:r>
            <a:r xmlns:a="http://schemas.openxmlformats.org/drawingml/2006/main">
              <a:rPr lang="tg" altLang="ko-KR" sz="3200">
                <a:solidFill>
                  <a:schemeClr val="tx1">
                    <a:lumMod val="65000"/>
                    <a:lumOff val="35000"/>
                  </a:schemeClr>
                </a:solidFill>
              </a:rPr>
              <a:t>Ва агар касе ба мо кори бад карда бошад, мо бояд онҳоро бахшем.</a:t>
            </a:r>
            <a:r xmlns:a="http://schemas.openxmlformats.org/drawingml/2006/main">
              <a:rPr lang="tg" altLang="en-US" sz="3200">
                <a:solidFill>
                  <a:schemeClr val="tx1">
                    <a:lumMod val="65000"/>
                    <a:lumOff val="35000"/>
                  </a:schemeClr>
                </a:solidFill>
              </a:rPr>
              <a:t> </a:t>
            </a:r>
            <a:r xmlns:a="http://schemas.openxmlformats.org/drawingml/2006/main">
              <a:rPr lang="tg" altLang="ko-KR" sz="3200">
                <a:solidFill>
                  <a:schemeClr val="tx1">
                    <a:lumMod val="65000"/>
                    <a:lumOff val="35000"/>
                  </a:schemeClr>
                </a:solidFill>
              </a:rPr>
              <a:t>Ин аст он чизе ки одамон ба Исо имон доранд.</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сулҳ ва оштӣ меорад, ки дар он ҷо ҷангу ҷанҷол вуҷуд дорад.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Онисимус ҳангоми гурехтани соҳиби худ Филемӯн дар Рум бо кӣ вохӯрд?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Петрус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Юҳанно</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Барнаббо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Павлус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Павлус</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Барои писарам Онисимус, ки дар занҷирҳоям писари ман шуд, ба шумо муроҷиат мекунам.</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Филемӯн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99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Тимотиюс, шогирди Павлус</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Ман имони самимии туро, ки аввал дар модаркалонат Луис ва дар модарат Юнико зиндагӣ мекард, ба хотир овардам ва бовар дорам, ки ҳоло дар ту низ зиндагӣ мекунад.</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2 Тимотиюс</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Тимотиюс ном шогирде дошт. Тимотиюс аз кӯдакӣ бо Павлус миссионер буд.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Марде буд, ки ду писар дошт. Писари дуюм аз падар хохиш кард, ки пешакй хиссаи худро ба у дихад.</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tg" sz="3600">
                <a:solidFill>
                  <a:schemeClr val="tx1">
                    <a:lumMod val="65000"/>
                    <a:lumOff val="35000"/>
                  </a:schemeClr>
                </a:solidFill>
              </a:rPr>
              <a:t>Исо дар ин замин дар шакли инсон буд, аммо Ӯ ҳамчунин Худост.</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Чунон ки Худо ба шогирдонаш дар кӯҳ амр фармуд,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мо бояд ба Исо ҳамчун Писари Худо имон оварем ва ӯро бодиққат гӯш кунем.</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Павлус, ки дар зиндон буд, медонист, ки ӯ дар пеш аст марг ва ба шогирди маҳбуби худ Тимотиюс нома навишт.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Дар нома гуфта мешавад, ки чӣ тавр Тимотиюс ҳамчун ходими калисо ба имондорон таълим диҳад.</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Тимотиюс ва имондорон номаи Павлусро хонда, қарор доданд, ки ҳатто дар таъқибот то охир имони худро гум накунанд.</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Ҳамин тавр, имони Павлус ба шогирди ӯ Тимотиюс ва боз ба калисоҳо гузашт.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tg" altLang="ko-KR" sz="3600">
                <a:solidFill>
                  <a:schemeClr val="tx1">
                    <a:lumMod val="65000"/>
                    <a:lumOff val="35000"/>
                  </a:schemeClr>
                </a:solidFill>
              </a:rPr>
              <a:t>Ба шарофати башоратдиҳандагон, ки ба мо Инҷилро мавъиза карданд ва муаллимоне, ки ба мо каломи Худоро таълим доданд, имон ва калисои мо афзоиш ёфт.</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Акнун мо бояд имони худро наҷот диҳем ва ба онҳо каломи Худоро, ки омӯхтаем, таълим диҳем.</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эҳё шуд ва ӯ то абад зинда аст, бо калисоҳо ва имондороне, ки ба Ӯ имон доранд.</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рӯзи маргаш наздик мешуд, Павлус ба кӣ нома навишт?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Луқо</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Марк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Тимотиюс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Силас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③ </a:t>
            </a:r>
            <a:r xmlns:a="http://schemas.openxmlformats.org/drawingml/2006/main">
              <a:rPr lang="tg" altLang="ko-KR" sz="2800">
                <a:solidFill>
                  <a:srgbClr val="ff0000"/>
                </a:solidFill>
              </a:rPr>
              <a:t>Тимотиюс</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Ман имони самимии туро, ки аввал дар модаркалонат Луис ва дар модарат Юнико зиндагӣ мекард, ба хотир овардам ва бовар дорам, ки ҳоло дар ту низ зиндагӣ мекунад.</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2 Тимотиюс</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100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Ҷон манзараи аҷиберо дид</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Касе ки ба ин чизҳо шаҳодат медиҳад, мегӯяд: «Бале, ман ба зудӣ меоям». омин. Биё, эй Худованд Исо.</a:t>
            </a:r>
            <a:endParaRPr xmlns:a="http://schemas.openxmlformats.org/drawingml/2006/main" lang="en-US" altLang="ko-KR" sz="3600"/>
          </a:p>
          <a:p>
            <a:pPr xmlns:a="http://schemas.openxmlformats.org/drawingml/2006/main" lvl="0">
              <a:defRPr/>
            </a:pPr>
            <a:r xmlns:a="http://schemas.openxmlformats.org/drawingml/2006/main">
              <a:rPr lang="tg"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Ваҳй</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22:</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ҳамон касест, ки бо намуди ҷалоле зебо медурахшад.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Таъқиботи калисо рӯз аз рӯз бадтар ва бадтар мешуд. Ҳамаи шогирдонаш дар ҳоле ки имон овардаанд, шаҳид шуданд ва Юҳанно дар Патмос танҳо монд.</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Рӯзе ӯ овози баланде мисли карнай шунид, ки мегуфт: «Он чи мебинӣ, дар варақ бинавис ва ба ҳафт калисо бифирист».</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Юҳанно низ Исоро дид. Исо симои подшоҳе буд, ки тамоми қудрати ҷаҳонро дошт.</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Юҳанно осмони нав ва замини нави ояндаро дид. Ҳеҷ бадӣ нахоҳад буд, ғам нахоҳад буд ва ҳамеша бо Худо хушбахтӣ хоҳад буд.</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Юҳанно ҳамаи ин рӯъёҳоро навишта, ба калисоҳо навишт. «Имонатро нигоҳ дор, зеро ки Худованд боз хоҳад омад!» Ин китоби охирини Китоби Муқаддас, Ваҳй мебошад</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Исо боз ба ин замин бармегардад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чун судя рузе.</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Дар он вакт онхое, ки бовар намекарданд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дар Исо то абад азоб кашад,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Онҳое, ки ба Исо имон доранд, лаззат хоҳанд бурд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Зиндагии ҷовидонӣ бо хушбахтӣ.</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Оё шумо интизори боз омадани Исоро интизоред?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Мо набояд ин умедро аз даст диҳем, бояд имонамонро ба ин замин то охир нигоҳ дорем</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боз ба ин замин ҳамчун подшоҳ бармегардад, ҳама чизро доварӣ мекунад ва ҳама чизро то абад ҳукмронӣ мекунад.</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Ҷазирае, ки дар он ҷо шогирд Юҳанно дар ҳабс буд, чӣ ном дорад?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Малта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Ҳавайӣ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Китим</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Патмос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Патмос</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Касе ки ба ин чизҳо шаҳодат медиҳад, мегӯяд: «Бале, ман ба зудӣ меоям». омин. Биё, эй Худованд Исо.</a:t>
            </a:r>
            <a:endParaRPr xmlns:a="http://schemas.openxmlformats.org/drawingml/2006/main" lang="en-US" altLang="ko-KR" sz="3600"/>
          </a:p>
          <a:p>
            <a:pPr xmlns:a="http://schemas.openxmlformats.org/drawingml/2006/main" lvl="0">
              <a:defRPr/>
            </a:pPr>
            <a:r xmlns:a="http://schemas.openxmlformats.org/drawingml/2006/main">
              <a:rPr lang="tg"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Ваҳй</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22:</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Имруз</a:t>
            </a:r>
            <a:r xmlns:a="http://schemas.openxmlformats.org/drawingml/2006/main">
              <a:rPr altLang="en-US" lang="tg" sz="4000">
                <a:solidFill>
                  <a:srgbClr val="ff0000"/>
                </a:solidFill>
              </a:rPr>
              <a:t> </a:t>
            </a:r>
            <a:r xmlns:a="http://schemas.openxmlformats.org/drawingml/2006/main">
              <a:rPr altLang="ko-KR" lang="tg" sz="4000">
                <a:solidFill>
                  <a:srgbClr val="ff0000"/>
                </a:solidFill>
              </a:rPr>
              <a:t>Викторина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Кӣ дигаргуншавии Исоро надидааст?</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Петрус</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Яъқуб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Юҳанно</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Томас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Томас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Дар он ҷо Ӯ дар пеши назари онҳо дигаргун шуд. Руяш чун офтоб медурахшид, либосаш чун нур сафед шуд.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17:</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75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a:t>
            </a:r>
            <a:r xmlns:a="http://schemas.openxmlformats.org/drawingml/2006/main">
              <a:rPr lang="tg" altLang="en-US" sz="4400"/>
              <a:t> </a:t>
            </a:r>
            <a:r xmlns:a="http://schemas.openxmlformats.org/drawingml/2006/main">
              <a:rPr lang="tg" altLang="ko-KR" sz="4400"/>
              <a:t>Кӯдаконро дӯст медорад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Вақте ки Исо инро дид, хашмгин шуд. Ба онҳо гуфт: «Кӯдаконро бигзоред, ки назди ман оянд ва ба онҳо монеъ нашавед, зеро ки Малакути Худо аз они касонест.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Падару модаре фарзандашро ба назди Исо овард, то аз Исо баракат гирад.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Он гоҳ шогирдони Исо ӯро сарзаниш карданд. "Чӣ гуна ҷуръат мекунед, ки фарзанди худро ба назди Исо биёред?"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Исо инро дид, хашмгинона гуфт.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«Ба назди ман омадани кӯдаконро манъ накунед. Малакути Худо аз они чунин фарзандон аст».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Аммо писар тамоми молу мулкашро дар кишвари дур сарф карда, бадбахт шуд.</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«Ҳар кӣ Малакути Худоро мисли кӯдак қабул накунад, ҳаргиз ба он дохил нахоҳад шуд». Ва кӯдаконро ба оғӯш гирифта, дастҳои худро бар онҳо гузошта, онҳоро баракат дод.</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tg" sz="3600">
                <a:solidFill>
                  <a:schemeClr val="tx1">
                    <a:lumMod val="65000"/>
                    <a:lumOff val="35000"/>
                  </a:schemeClr>
                </a:solidFill>
              </a:rPr>
              <a:t>Исо гуфт, ки Малакути Худо ба чунин кӯдакон тааллуқ дорад.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Биёед низ фарзандоне гардем, ки Худоро дӯст доранд ва ба Исо итоат кунанд, бе он ки одамони пок ва ростқавл,</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ва дили ҳақиқии кӯдак.</a:t>
            </a:r>
            <a:r xmlns:a="http://schemas.openxmlformats.org/drawingml/2006/main">
              <a:rPr altLang="en-US" lang="tg"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r xmlns:a="http://schemas.openxmlformats.org/drawingml/2006/main">
              <a:rPr altLang="en-US" lang="tg" sz="3600">
                <a:solidFill>
                  <a:srgbClr val="0070c0"/>
                </a:solidFill>
              </a:rPr>
              <a:t> </a:t>
            </a:r>
            <a:r xmlns:a="http://schemas.openxmlformats.org/drawingml/2006/main">
              <a:rPr altLang="ko-KR" lang="tg" sz="3600">
                <a:solidFill>
                  <a:srgbClr val="0070c0"/>
                </a:solidFill>
              </a:rPr>
              <a:t>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шахсест, ки кӯдаконро дӯст медорад, қадр мекунад ва баракат медиҳад.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Вақте ки кӯдакон ба назди Исо рафтанӣ шуданд, шогирдон чӣ кор карданд?</a:t>
            </a:r>
            <a:r xmlns:a="http://schemas.openxmlformats.org/drawingml/2006/main">
              <a:rPr altLang="en-US" lang="t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Онҳоро бо хушнудӣ истиқбол гирифтанд.</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Онҳо онҳоро манъ карданд, ки назди Исо нараванд.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Онҳо кӯдаконро бо Исо шинос карданд</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Онҳо ба онҳо хӯрок дода, ба хона фиристоданд.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② </a:t>
            </a:r>
            <a:r xmlns:a="http://schemas.openxmlformats.org/drawingml/2006/main">
              <a:rPr altLang="ko-KR" lang="tg" sz="2800">
                <a:solidFill>
                  <a:srgbClr val="ff0000"/>
                </a:solidFill>
              </a:rPr>
              <a:t>Онҳо онҳоро манъ карданд, ки назди Исо нараванд.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Вақте ки Исо инро дид, хашмгин шуд. Ба онҳо гуфт: «Кӯдаконро бигзоред, ки назди ман оянд ва ба онҳо монеъ нашавед, зеро ки Малакути Худо аз они касонест.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76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марди нобино Бартимайро шифо дод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«Бирав, — гуфт Исо, — имонат туро шифо дод». Дарҳол ӯ бино шуд ва дар роҳ аз ақиби Исо рафт.</a:t>
            </a:r>
            <a:endParaRPr xmlns:a="http://schemas.openxmlformats.org/drawingml/2006/main" altLang="ko-KR" lang="en-US" sz="3600"/>
          </a:p>
          <a:p>
            <a:pPr xmlns:a="http://schemas.openxmlformats.org/drawingml/2006/main" lvl="0">
              <a:defRPr/>
            </a:pPr>
            <a:r xmlns:a="http://schemas.openxmlformats.org/drawingml/2006/main">
              <a:rPr altLang="ko-KR" lang="tg"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tg"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10:</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Исо ба Ериҳӯ, марди кӯр омад, Бартимай дар канори роҳ нишаста, гадоӣ мекард.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Чун шунид, ки ин Исои Носирӣ аст, фарьёд заданро сар кард: «Исо, Писари Довуд, ба ман раҳм кун!»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Исо Бартимайро даъват кард. "Шумо чӣ мехоҳед, ки ман барои шумо кунам?" Исо аз ӯ пурсид. Марди нобино гуфт: «Устод, ман мехоҳам бубинам».</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tg" sz="2800">
                <a:solidFill>
                  <a:schemeClr val="tx1">
                    <a:lumMod val="65000"/>
                    <a:lumOff val="35000"/>
                  </a:schemeClr>
                </a:solidFill>
              </a:rPr>
              <a:t>Писар дарк кард, ки аз хизматгорони хонаи падар бадбахттар шудааст.</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tg" sz="2800">
                <a:solidFill>
                  <a:schemeClr val="tx1">
                    <a:lumMod val="65000"/>
                    <a:lumOff val="35000"/>
                  </a:schemeClr>
                </a:solidFill>
              </a:rPr>
              <a:t>Пас баргашт ва аз падараш илтиҷо кард, ки ӯро ҳамчун хидматгораш қабул кунад.</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«Бирав, — гуфт Исо, — имонат туро шифо дод». Дарҳол чашмаш пайдо шуд.</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«Раҳмат, Исо!» Бартимай аз паи Исо рафт, ки вайро бино кард.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tg" sz="3600">
                <a:solidFill>
                  <a:schemeClr val="tx1">
                    <a:lumMod val="65000"/>
                    <a:lumOff val="35000"/>
                  </a:schemeClr>
                </a:solidFill>
              </a:rPr>
              <a:t>Исо ба Бартимай гуфт: «Имонат туро шифо дод».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Ин имон аст, ки моро наҷот медиҳад.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Имон дар дуои самимӣ ифода меёбад.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Вақте ки мо ба Исо дуо мегӯем,</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Мо бояд ин имон дошта бошем.</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шахсест, ки дуоҳои самимии моро мешунавад ва ҷавоб медиҳад.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Бартимай аз Исо чӣ талаб кард?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Ба ман пули бисёр деҳ.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Ман мехоҳам шогирди ту бошам.</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Ба ман иҷозат диҳед, ки рӯи об роҳ равам.</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Ман мехоҳам бори дигар бубинам.</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Ман мехоҳам бори дигар бубинам.</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«Бирав, — гуфт Исо, — имонат туро шифо дод». Дарҳол ӯ бино шуд ва дар роҳ аз ақиби Исо рафт.</a:t>
            </a:r>
            <a:endParaRPr xmlns:a="http://schemas.openxmlformats.org/drawingml/2006/main" altLang="ko-KR" lang="en-US" sz="3600"/>
          </a:p>
          <a:p>
            <a:pPr xmlns:a="http://schemas.openxmlformats.org/drawingml/2006/main" lvl="0">
              <a:defRPr/>
            </a:pPr>
            <a:r xmlns:a="http://schemas.openxmlformats.org/drawingml/2006/main">
              <a:rPr altLang="ko-KR" lang="tg"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tg"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10:</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77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Заккай ба болои дарахт баромад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Зеро ки Писари Одам омадааст, то гумшударо ҷустуҷӯ ва наҷот диҳад».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19:</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Заккай ном марди сарватманд буд. Ӯ сардори андозгир буд, аз ин рӯ мардум аз ӯ нафрат доштанд.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Рӯзе Исо ба деҳае омад, ки дар он Заккай зиндагӣ мекард. Барои дидани Исо одамони зиёде ҷамъ шуданд.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Падар баробари аз дур омадани писарашро дид, давида ба оѓўшаш гирифт ва бо шодї ќабул кард.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Заккай барои дидани Исо ба болои дарахт баромад. Исо ба вай нигариста гуфт. «Заккай, дарҳол фуруд ояд. Ман бояд имрӯз дар хонаи шумо бимонам».</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«Заккай ба Исо тасмим гирифт: «Ман нисфи дороии худро ба камбағалон медиҳам».</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Исо гуфт: «Имрӯз ба ин хона наҷот омад; Ман барои он омадаам, ки гумшударо ҷустуҷӯ ва наҷот диҳам».</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Вақте ки Заккай бо Исо вохӯрд, ӯ иқрор шуд, ки амволи дӯстдоштаи худро ба камбағалон медиҳад.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Чизи аз ҳама муҳим барои шумо чист?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Пас аз вохӯрӣ бо Исо аз чӣ даст кашидед?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бояд дар хотир дошта бошем, ки чизи аз ҳама азиз барои мо Исо аст.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Наҷотдиҳандаест, ки ба ин сарзамин омадааст, то ҳамаро бидуни тафовут наҷот диҳад.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Имруз</a:t>
            </a:r>
            <a:r xmlns:a="http://schemas.openxmlformats.org/drawingml/2006/main">
              <a:rPr altLang="en-US" lang="tg" sz="4000">
                <a:solidFill>
                  <a:srgbClr val="ff0000"/>
                </a:solidFill>
              </a:rPr>
              <a:t> </a:t>
            </a:r>
            <a:r xmlns:a="http://schemas.openxmlformats.org/drawingml/2006/main">
              <a:rPr altLang="ko-KR" lang="tg" sz="4000">
                <a:solidFill>
                  <a:srgbClr val="ff0000"/>
                </a:solidFill>
              </a:rPr>
              <a:t>Викторина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Чаро одамон аз Заккай нафрат доштанд?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Зеро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вай</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буд</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а</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сардор</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андоз</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коллектор.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Зеро ки ӯ ба Исо хуб имон дошт.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Чунки у бисёр дуо мекард.</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Зеро ӯ зебо буд.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① </a:t>
            </a:r>
            <a:r xmlns:a="http://schemas.openxmlformats.org/drawingml/2006/main">
              <a:rPr altLang="ko-KR" lang="tg" sz="2800">
                <a:solidFill>
                  <a:srgbClr val="ff0000"/>
                </a:solidFill>
              </a:rPr>
              <a:t>Чунки ӯ сардори андозгир буд.</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Зеро ки Писари Одам омадааст, то гумшударо ҷустуҷӯ ва наҷот диҳад».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19:</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tg">
                <a:solidFill>
                  <a:schemeClr val="tx1">
                    <a:lumMod val="50000"/>
                    <a:lumOff val="50000"/>
                  </a:schemeClr>
                </a:solidFill>
              </a:rPr>
              <a:t>№ 78 Каломи Худо</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tg" sz="4400"/>
              <a:t>Хонае, ки дар болои санг сохта шудааст</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«Бинобар ин ҳар касе, ки ин суханони маро мешунавад ва ба амал мебарорад, мисли марди доноест, ки хонаи худро бар санг бино кардааст.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7:</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Исо дар бораи ду марде, ки хона месозанд, нақл кард.</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гуфт: «Худоё, падарат ҳамеша интизори ту аст».</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Яке тасмим гирифт, ки хонаашро рӯи рег созад, дигаре болои санг.</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Харду барои сохтани хона бисьёр мехнат карданд. Ҳарду хона аз берун бе тафовути калон қавӣ менамуданд.</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Вақте ки борони шадид селро ба бор овард, хонаи дар болои рег сохташударо шуста бурд. Аммо хонаи дар болои санг сохташуда устувор меистод.</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гуфт: «Ҳар кӣ суханони Маро мешунавад ва ба амал мебарорад, мисли хирадмандест, ки хонаи худро бар санг бино кардааст».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tg" sz="3600">
                <a:solidFill>
                  <a:schemeClr val="tx1">
                    <a:lumMod val="65000"/>
                    <a:lumOff val="35000"/>
                  </a:schemeClr>
                </a:solidFill>
              </a:rPr>
              <a:t>Исо гуфт: «Ҳар кӣ суханони Маро мешунавад ва ба амал мебарорад, мисли хирадмандест, ки хонаи худро бар санг бино кардааст».</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Оё шумо ҳар як каломи Худоро дар амал татбиқ мекунед?</a:t>
            </a:r>
            <a:r xmlns:a="http://schemas.openxmlformats.org/drawingml/2006/main">
              <a:rPr altLang="en-US" lang="tg" sz="3600">
                <a:solidFill>
                  <a:schemeClr val="tx1">
                    <a:lumMod val="65000"/>
                    <a:lumOff val="35000"/>
                  </a:schemeClr>
                </a:solidFill>
              </a:rPr>
              <a:t> </a:t>
            </a:r>
            <a:r xmlns:a="http://schemas.openxmlformats.org/drawingml/2006/main">
              <a:rPr altLang="ko-KR" lang="tg" sz="3600">
                <a:solidFill>
                  <a:schemeClr val="tx1">
                    <a:lumMod val="65000"/>
                    <a:lumOff val="35000"/>
                  </a:schemeClr>
                </a:solidFill>
              </a:rPr>
              <a:t>Биёед мардони хирадманд бошем, ки ба Каломи Худо итоат кунанд.</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r xmlns:a="http://schemas.openxmlformats.org/drawingml/2006/main">
              <a:rPr altLang="en-US" lang="tg" sz="3600">
                <a:solidFill>
                  <a:srgbClr val="0070c0"/>
                </a:solidFill>
              </a:rPr>
              <a:t> </a:t>
            </a:r>
            <a:r xmlns:a="http://schemas.openxmlformats.org/drawingml/2006/main">
              <a:rPr altLang="ko-KR" lang="tg" sz="3600">
                <a:solidFill>
                  <a:srgbClr val="0070c0"/>
                </a:solidFill>
              </a:rPr>
              <a:t>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шахсест, ки аз итоаткорони Калом лаззат мебарад.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Хонае, ки дар болои рег сохта шудааст, кай фуру рафт?</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Ҳамин ки хона сохта шуд,</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Вақте ки офтоб медурахшид,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Вақте ки одамони зиёд ба хона даромаданд,</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Вақте ки борони зиёд борид ва обхезӣ кард,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Вақте ки борони зиёд борид ва обхезӣ кард,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«Бинобар ин ҳар касе, ки ин суханони маро мешунавад ва ба амал мебарорад, мисли марди доноест, ки хонаи худро бар санг бино кардааст.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7:</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79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Панҷ бокираи хирадманд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«Пас, бедор бошед, зеро ки шумо рӯз ва соатро намедонед».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25:</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Мо дар ҳаёти худ бисёр гуноҳ мекунем.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Ҳамин тавр, мо худро гунаҳкор ҳис мекунем, ки дар муқобили Худо гуноҳ мекунем.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Аммо Худо ҳамеша гуноҳҳои моро мебахшид.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Зеро ки Исо аллакай ҳамаи гуноҳҳои моро ба ӯҳда гирифтааст.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Шумо бояд ба ин бовар кунед ва бо шукрона ва шодӣ ба сӯи Худо биравед.</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Даҳ духтари бокира ба тӯй омодагӣ медиданд. Панҷ духтари доно бо равғани кофӣ чароғ тайёр карданд, вале панҷ нафари дигар не.</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Шабе, ки домод дер шуд, даҳ духтари бокира хобидаанд.</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 Домод ин ҷост! Духтарон саросема аз чо бархостанд. Ва чароғҳои панҷ духтар, ки ба қадри кофӣ равған тайёр накарда буданд, хомӯш шуд.</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"Ба мо равған деҳ." "Агар мо ба шумо равғани худро диҳем, мо ҳам нафтамон тамом шуда метавонад. Равған равед».</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Аммо вақте ки панҷ духтари беақл барои харидани равған рафтанд, дари базм баста шуд. Оқибат ба панҷ духтари беақл иҷозат надоданд, ки ба шабнишинӣ раванд.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tg" sz="3600">
                <a:solidFill>
                  <a:schemeClr val="tx1">
                    <a:lumMod val="65000"/>
                    <a:lumOff val="35000"/>
                  </a:schemeClr>
                </a:solidFill>
              </a:rPr>
              <a:t>Ин ҳикояест, ки Исо ба мо мегӯяд, ки чӣ тавр рӯзи бозгашти ӯро интизор шудан лозим аст.</a:t>
            </a:r>
            <a:r xmlns:a="http://schemas.openxmlformats.org/drawingml/2006/main">
              <a:rPr altLang="en-US" lang="tg" sz="3600">
                <a:solidFill>
                  <a:schemeClr val="tx1">
                    <a:lumMod val="65000"/>
                    <a:lumOff val="35000"/>
                  </a:schemeClr>
                </a:solidFill>
              </a:rPr>
              <a:t> </a:t>
            </a:r>
            <a:r xmlns:a="http://schemas.openxmlformats.org/drawingml/2006/main">
              <a:rPr altLang="ko-KR" lang="tg" sz="3600">
                <a:solidFill>
                  <a:schemeClr val="tx1">
                    <a:lumMod val="65000"/>
                    <a:lumOff val="35000"/>
                  </a:schemeClr>
                </a:solidFill>
              </a:rPr>
              <a:t>Ҳеҷ кас намедонад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вақте ки Исо боз меояд.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g" sz="3600">
                <a:solidFill>
                  <a:schemeClr val="tx1">
                    <a:lumMod val="65000"/>
                    <a:lumOff val="35000"/>
                  </a:schemeClr>
                </a:solidFill>
              </a:rPr>
              <a:t>Аммо мисли панҷ бокираи хирад, мо бояд ҳамеша бедор шавем ва Исоро бо дили омода интизор шавем.</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ваъда дод, ки боз ба ин сарзамин бармегардад, вақте ки ҳеҷ кас намедонад.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Панҷ духтари нодон чӣ тайёр накарданд?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равған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об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либос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тӯҳфа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① </a:t>
            </a:r>
            <a:r xmlns:a="http://schemas.openxmlformats.org/drawingml/2006/main">
              <a:rPr altLang="ko-KR" lang="tg" sz="2800">
                <a:solidFill>
                  <a:srgbClr val="ff0000"/>
                </a:solidFill>
              </a:rPr>
              <a:t>равған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«Пас, бедор бошед, зеро ки шумо рӯз ва соатро намедонед».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25:</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80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Масал дар бораи истеъдодҳо</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r xmlns:a="http://schemas.openxmlformats.org/drawingml/2006/main">
              <a:rPr altLang="en-US" lang="tg" sz="3600">
                <a:solidFill>
                  <a:srgbClr val="0070c0"/>
                </a:solidFill>
              </a:rPr>
              <a:t> </a:t>
            </a:r>
            <a:r xmlns:a="http://schemas.openxmlformats.org/drawingml/2006/main">
              <a:rPr altLang="ko-KR" lang="tg" sz="3600">
                <a:solidFill>
                  <a:srgbClr val="0070c0"/>
                </a:solidFill>
              </a:rPr>
              <a:t>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касест, ки ҳамеша моро дӯст медорад ва интизор аст.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"Оғояш дар ҷавоб гуфт: "Офарин, эй бандаи нек ва мӯътамад! Ту бо андак кор вафодорӣ кардӣ; ман туро ба корҳои зиёде вогузор мекунам. Биё ва ба шодии оғои худ шарик шав!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Шахсе дар роҳи хориҷа ба хидматгоронаш пул бовар карда супурдааст. Ӯ ба ғуломи якум панҷ талант, ба дуюмаш ду ва ба сеюм як талант дод.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tg" sz="2800">
                <a:solidFill>
                  <a:schemeClr val="tx1">
                    <a:lumMod val="65000"/>
                    <a:lumOff val="35000"/>
                  </a:schemeClr>
                </a:solidFill>
              </a:rPr>
              <a:t>Ғулом, ки 5 талант ва ду талант гирифта буд, якбора рафт ва пули онҳоро ба кор бурд ва дучанд даромад. Аммо марде, ки 1 талант гирифта буд, берун баромада, заминро кофта, пули хоҷаашро пинҳон мекунад.</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Вақте ки оғо баргашта, бо онҳо ҳисоб кард, ғуломи якум панҷ талант ва дуюмӣ ду талант бештар ба даст овард.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Аммо ба хизматгоре, ки як талант гирифта буд, ба даст наовард. “Устод, шумо ба ман танҳо як истеъдод додед. Пас чӣ гуна метавонам пули бештар ба даст орам?</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Устодаш хашмгин шуд. “Шумо бояд пули маро ба бонкдорон ба амонат мегузоред, ман онро бо фоизаш бармегардондам. Ту ғуломи беарзиш, аз хонаи ман дафъ шав!»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Исо ба воситаи масал дар бораи талантҳо моро огоҳ мекунад, ки танбал нашавем.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Чизе муҳимтар аз он аст, ки мо чӣ қадар гирифтаем.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Муҳимтар аз ҳама он аст, ки ҳаёти худро барои ҷалоли Худо бо содиқона истифода бурдани он чизе ки доред, зиндагӣ кунед.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Ҳамаи мо бояд чунин зиндагӣ кунем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ки аз ҷониби Исо ситоиш карда шавад.</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оғои мост, ки ҳаёти моро баҳо медиҳад ва мувофиқи он ба мо мукофот медиҳад.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Оғо ҳангоми сафари дур ба хизматгорон чӣ бовар карда буд?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хона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майдон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мағоза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истеъдод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истеъдод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tg" sz="3600"/>
              <a:t>"Оғояш дар ҷавоб гуфт: "Офарин, эй бандаи нек ва мӯътамад! Ту бо андак кор вафодорӣ кардӣ; ман туро ба корҳои зиёде вогузор мекунам. Биё ва ба шодии оғои худ шарик шав!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